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6" r:id="rId18"/>
    <p:sldId id="317" r:id="rId19"/>
    <p:sldId id="318" r:id="rId20"/>
    <p:sldId id="272" r:id="rId21"/>
    <p:sldId id="273" r:id="rId22"/>
  </p:sldIdLst>
  <p:sldSz cx="18288000" cy="10287000"/>
  <p:notesSz cx="6858000" cy="9144000"/>
  <p:embeddedFontLst>
    <p:embeddedFont>
      <p:font typeface="Bahnschrift SemiBold" panose="020B0502040204020203" pitchFamily="3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lacial Indifference Italics" panose="020B0604020202020204" charset="0"/>
      <p:regular r:id="rId28"/>
    </p:embeddedFont>
    <p:embeddedFont>
      <p:font typeface="Montserrat Classic" panose="020B0604020202020204" charset="0"/>
      <p:regular r:id="rId29"/>
    </p:embeddedFont>
    <p:embeddedFont>
      <p:font typeface="Montserrat Classic Bold" panose="020B0604020202020204" charset="0"/>
      <p:regular r:id="rId30"/>
    </p:embeddedFont>
    <p:embeddedFont>
      <p:font typeface="Muli Regular" panose="020B0604020202020204" charset="0"/>
      <p:regular r:id="rId31"/>
    </p:embeddedFont>
    <p:embeddedFont>
      <p:font typeface="Muli Regular Bold Italics" panose="020B0604020202020204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 Bold" panose="020B0604020202020204" charset="0"/>
      <p:regular r:id="rId37"/>
    </p:embeddedFont>
    <p:embeddedFont>
      <p:font typeface="Telegraf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90692" y="897639"/>
            <a:ext cx="11463169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43723" y="4396073"/>
            <a:ext cx="5135677" cy="51356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759431">
            <a:off x="-1017270" y="8229600"/>
            <a:ext cx="409194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907891" y="-1886227"/>
            <a:ext cx="4091940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5939697"/>
            <a:ext cx="5126682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Muli Regular Bold Italics"/>
              </a:rPr>
              <a:t>Matematika distrit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2656" y="4128269"/>
            <a:ext cx="9108905" cy="2835642"/>
            <a:chOff x="0" y="0"/>
            <a:chExt cx="12145207" cy="3780856"/>
          </a:xfrm>
        </p:grpSpPr>
        <p:sp>
          <p:nvSpPr>
            <p:cNvPr id="9" name="TextBox 9"/>
            <p:cNvSpPr txBox="1"/>
            <p:nvPr/>
          </p:nvSpPr>
          <p:spPr>
            <a:xfrm>
              <a:off x="0" y="123869"/>
              <a:ext cx="12145207" cy="277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306"/>
                </a:lnSpc>
              </a:pPr>
              <a:r>
                <a:rPr lang="en-US" sz="14306" spc="-286">
                  <a:solidFill>
                    <a:srgbClr val="7ED957"/>
                  </a:solidFill>
                  <a:latin typeface="Telegraf Bold"/>
                </a:rPr>
                <a:t>TREES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104537"/>
              <a:ext cx="1096094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Muli Regular"/>
                </a:rPr>
                <a:t> Deskripsi singkat di sini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r="43469"/>
          <a:stretch>
            <a:fillRect/>
          </a:stretch>
        </p:blipFill>
        <p:spPr>
          <a:xfrm>
            <a:off x="1028700" y="1272839"/>
            <a:ext cx="5294209" cy="114925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90199" y="2453512"/>
            <a:ext cx="15276689" cy="639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 spc="257">
                <a:solidFill>
                  <a:srgbClr val="000000"/>
                </a:solidFill>
                <a:latin typeface="Roboto"/>
              </a:rPr>
              <a:t>Number of Edge: Edge dapat didefinisikan sebagai koneksi antara dua node. Jika sebuah tree memiliki N simpul maka ia akan memiliki (N-1) tepi. Hanya ada satu jalur dari setiap simpul ke simpul lain di pohon. 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 spc="257">
                <a:solidFill>
                  <a:srgbClr val="000000"/>
                </a:solidFill>
                <a:latin typeface="Roboto"/>
              </a:rPr>
              <a:t>Depth of a Node: Kedalaman sebuah simpul didefinisikan sebagai panjang jalur dari akar ke simpul tersebut. Setiap tepi menambahkan 1 unit panjang ke jalur. Jadi, ini juga dapat didefinisikan sebagai jumlah sisi dalam jalur dari akar pohon ke simpul. 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 spc="257">
                <a:solidFill>
                  <a:srgbClr val="000000"/>
                </a:solidFill>
                <a:latin typeface="Roboto"/>
              </a:rPr>
              <a:t>Height of a Node: Ketinggian simpul dapat didefinisikan sebagai panjang jalur terpanjang dari simpul ke simpul daun pohon. 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 spc="257">
                <a:solidFill>
                  <a:srgbClr val="000000"/>
                </a:solidFill>
                <a:latin typeface="Roboto"/>
              </a:rPr>
              <a:t>Height of the Tree: Tinggi pohon adalah panjang jalur terpanjang dari akar pohon ke simpul daun pohon. 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 spc="257">
                <a:solidFill>
                  <a:srgbClr val="000000"/>
                </a:solidFill>
                <a:latin typeface="Roboto"/>
              </a:rPr>
              <a:t>Degree of a Node: Jumlah total subtree yang melekat pada node tersebut disebut degree of the node. Derajat simpul daun harus 0. Derajat pohon adalah derajat maksimum simpul di antara semua simpul di pohon.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96009" y="-1077439"/>
            <a:ext cx="3903396" cy="28299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209496"/>
            <a:ext cx="12343668" cy="17811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757667" y="3990629"/>
            <a:ext cx="5433138" cy="477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301604" y="8991493"/>
            <a:ext cx="2345264" cy="53361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420736"/>
            <a:ext cx="6591300" cy="558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 dirty="0">
                <a:solidFill>
                  <a:srgbClr val="000000"/>
                </a:solidFill>
                <a:latin typeface="Montserrat Classic Bold"/>
              </a:rPr>
              <a:t>BINARY SEARCH TREES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96009" y="-1077439"/>
            <a:ext cx="3903396" cy="28299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18255" y="2931537"/>
            <a:ext cx="853319" cy="8533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45910" y="4455182"/>
            <a:ext cx="1130562" cy="13766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61763" y="8343251"/>
            <a:ext cx="1448220" cy="144640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334636"/>
            <a:ext cx="6591300" cy="558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 dirty="0">
                <a:solidFill>
                  <a:srgbClr val="000000"/>
                </a:solidFill>
                <a:latin typeface="Montserrat Classic Bold"/>
              </a:rPr>
              <a:t>BINARY SEARCH TREES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03037"/>
            <a:ext cx="15382491" cy="3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spc="336">
                <a:solidFill>
                  <a:srgbClr val="000000"/>
                </a:solidFill>
                <a:latin typeface="Roboto"/>
              </a:rPr>
              <a:t>Operations:</a:t>
            </a:r>
          </a:p>
          <a:p>
            <a:pPr>
              <a:lnSpc>
                <a:spcPts val="4759"/>
              </a:lnSpc>
            </a:pPr>
            <a:endParaRPr lang="en-US" sz="3399" spc="336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4759"/>
              </a:lnSpc>
            </a:pPr>
            <a:r>
              <a:rPr lang="en-US" sz="3399" spc="336">
                <a:solidFill>
                  <a:srgbClr val="000000"/>
                </a:solidFill>
                <a:latin typeface="Roboto"/>
              </a:rPr>
              <a:t>Insertion : menambahkan element/nilai baru pada trees</a:t>
            </a:r>
          </a:p>
          <a:p>
            <a:pPr>
              <a:lnSpc>
                <a:spcPts val="4759"/>
              </a:lnSpc>
            </a:pPr>
            <a:r>
              <a:rPr lang="en-US" sz="3399" spc="336">
                <a:solidFill>
                  <a:srgbClr val="000000"/>
                </a:solidFill>
                <a:latin typeface="Roboto"/>
              </a:rPr>
              <a:t>Deletion : menghapus element/nilai yang ada pada trees</a:t>
            </a:r>
          </a:p>
          <a:p>
            <a:pPr>
              <a:lnSpc>
                <a:spcPts val="4759"/>
              </a:lnSpc>
            </a:pPr>
            <a:r>
              <a:rPr lang="en-US" sz="3399" spc="336">
                <a:solidFill>
                  <a:srgbClr val="000000"/>
                </a:solidFill>
                <a:latin typeface="Roboto"/>
              </a:rPr>
              <a:t>Searching : mencari element/nilai yang ada pada trees</a:t>
            </a:r>
          </a:p>
          <a:p>
            <a:pPr>
              <a:lnSpc>
                <a:spcPts val="4759"/>
              </a:lnSpc>
            </a:pPr>
            <a:r>
              <a:rPr lang="en-US" sz="3399" spc="336">
                <a:solidFill>
                  <a:srgbClr val="000000"/>
                </a:solidFill>
                <a:latin typeface="Roboto"/>
              </a:rPr>
              <a:t>Traversals : sebuah metode untuk mengunjungi nodes pada trees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41570" y="9258300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4293" y="2293620"/>
            <a:ext cx="9233252" cy="696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 spc="326">
                <a:solidFill>
                  <a:srgbClr val="000000"/>
                </a:solidFill>
                <a:latin typeface="Roboto"/>
              </a:rPr>
              <a:t>Dikutip dari Mind Tools, decision tree adalah diagram yang bisa membantumu memilih salah satu dari beberapa pilihan tindakan.</a:t>
            </a:r>
          </a:p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 spc="326">
                <a:solidFill>
                  <a:srgbClr val="000000"/>
                </a:solidFill>
                <a:latin typeface="Roboto"/>
              </a:rPr>
              <a:t>Umumnya, decision tree dimulai dengan satu node atau simpul. Kemudian, node tersebut bercabang untuk menyatakan pilihan-pilihan yang ada.</a:t>
            </a:r>
          </a:p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 spc="326">
                <a:solidFill>
                  <a:srgbClr val="000000"/>
                </a:solidFill>
                <a:latin typeface="Roboto"/>
              </a:rPr>
              <a:t>Selanjutnya, setiap cabang tersebut akan memiliki cabang-cabang baru. Contoh Decision Tree :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95374" y="3279923"/>
            <a:ext cx="8804594" cy="39328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418017"/>
            <a:ext cx="4686300" cy="558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 dirty="0">
                <a:solidFill>
                  <a:srgbClr val="000000"/>
                </a:solidFill>
                <a:latin typeface="Montserrat Classic Bold"/>
              </a:rPr>
              <a:t>DECISION TREES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41570" y="9258300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418017"/>
            <a:ext cx="442221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>
                <a:solidFill>
                  <a:srgbClr val="000000"/>
                </a:solidFill>
                <a:latin typeface="Montserrat Classic Bold"/>
              </a:rPr>
              <a:t>DECISION TREES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63710"/>
            <a:ext cx="16230600" cy="692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5"/>
              </a:lnSpc>
            </a:pPr>
            <a:r>
              <a:rPr lang="en-US" sz="2804" spc="277">
                <a:solidFill>
                  <a:srgbClr val="000000"/>
                </a:solidFill>
                <a:latin typeface="Roboto"/>
              </a:rPr>
              <a:t>Manfaat Decision Tree :</a:t>
            </a:r>
          </a:p>
          <a:p>
            <a:pPr marL="605392" lvl="1" indent="-302696">
              <a:lnSpc>
                <a:spcPts val="3925"/>
              </a:lnSpc>
              <a:buFont typeface="Arial"/>
              <a:buChar char="•"/>
            </a:pPr>
            <a:r>
              <a:rPr lang="en-US" sz="2804" spc="277">
                <a:solidFill>
                  <a:srgbClr val="000000"/>
                </a:solidFill>
                <a:latin typeface="Roboto"/>
              </a:rPr>
              <a:t>Opsi yang akan dipilih dijabarkan secara logis, sehingga memudahkan membuat keputusan yang tepat</a:t>
            </a:r>
          </a:p>
          <a:p>
            <a:pPr marL="605392" lvl="1" indent="-302696">
              <a:lnSpc>
                <a:spcPts val="3925"/>
              </a:lnSpc>
              <a:buFont typeface="Arial"/>
              <a:buChar char="•"/>
            </a:pPr>
            <a:r>
              <a:rPr lang="en-US" sz="2804" spc="277">
                <a:solidFill>
                  <a:srgbClr val="000000"/>
                </a:solidFill>
                <a:latin typeface="Roboto"/>
              </a:rPr>
              <a:t>Setiap opsi dan pilihan bisa dipertimbangkan secara bersamaan, yang memungkinkan setiap orang yang terlibat menganalisis setiap opsi secara komprehensif</a:t>
            </a:r>
          </a:p>
          <a:p>
            <a:pPr marL="605392" lvl="1" indent="-302696">
              <a:lnSpc>
                <a:spcPts val="3925"/>
              </a:lnSpc>
              <a:buFont typeface="Arial"/>
              <a:buChar char="•"/>
            </a:pPr>
            <a:r>
              <a:rPr lang="en-US" sz="2804" spc="277">
                <a:solidFill>
                  <a:srgbClr val="000000"/>
                </a:solidFill>
                <a:latin typeface="Roboto"/>
              </a:rPr>
              <a:t>Risiko dari setiap opsi bisa dianalisis dan dipertimbangkan karena menggunakan faktor kemungkinan</a:t>
            </a:r>
          </a:p>
          <a:p>
            <a:pPr marL="605392" lvl="1" indent="-302696">
              <a:lnSpc>
                <a:spcPts val="3925"/>
              </a:lnSpc>
              <a:buFont typeface="Arial"/>
              <a:buChar char="•"/>
            </a:pPr>
            <a:r>
              <a:rPr lang="en-US" sz="2804" spc="277">
                <a:solidFill>
                  <a:srgbClr val="000000"/>
                </a:solidFill>
                <a:latin typeface="Roboto"/>
              </a:rPr>
              <a:t>Sangat spesifik karena mempertimbangkan potensi keuntungan dan kerugian dari setiap opsi yang ada</a:t>
            </a:r>
          </a:p>
          <a:p>
            <a:pPr marL="605392" lvl="1" indent="-302696">
              <a:lnSpc>
                <a:spcPts val="3925"/>
              </a:lnSpc>
              <a:buFont typeface="Arial"/>
              <a:buChar char="•"/>
            </a:pPr>
            <a:r>
              <a:rPr lang="en-US" sz="2804" spc="277">
                <a:solidFill>
                  <a:srgbClr val="000000"/>
                </a:solidFill>
                <a:latin typeface="Roboto"/>
              </a:rPr>
              <a:t>Hasil dari setiap opsi bisa digambarkan dan dijabarkan, yang membuatnya mudah dipahami</a:t>
            </a:r>
          </a:p>
          <a:p>
            <a:pPr marL="605392" lvl="1" indent="-302696">
              <a:lnSpc>
                <a:spcPts val="3925"/>
              </a:lnSpc>
              <a:buFont typeface="Arial"/>
              <a:buChar char="•"/>
            </a:pPr>
            <a:r>
              <a:rPr lang="en-US" sz="2804" spc="277">
                <a:solidFill>
                  <a:srgbClr val="000000"/>
                </a:solidFill>
                <a:latin typeface="Roboto"/>
              </a:rPr>
              <a:t>Setiap opsi dipaparkan secara transparan, yang membuat setiap orang yang terlibat tahu pertimbangan apa saja yang diambil dari keputusan yang dipilih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41570" y="9258300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243643"/>
            <a:ext cx="11249794" cy="72108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418017"/>
            <a:ext cx="4991100" cy="558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 dirty="0">
                <a:solidFill>
                  <a:srgbClr val="000000"/>
                </a:solidFill>
                <a:latin typeface="Montserrat Classic Bold"/>
              </a:rPr>
              <a:t>DECISION TREES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8723"/>
          <a:stretch>
            <a:fillRect/>
          </a:stretch>
        </p:blipFill>
        <p:spPr>
          <a:xfrm>
            <a:off x="2387735" y="1740748"/>
            <a:ext cx="13788722" cy="78061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55205" y="962025"/>
            <a:ext cx="7853784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>
                <a:solidFill>
                  <a:srgbClr val="000000"/>
                </a:solidFill>
                <a:latin typeface="Montserrat Classic Bold"/>
              </a:rPr>
              <a:t>GAME TREES (TIC-TAC-TOE)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B235DF-0CC7-42BA-4978-5A6272636995}"/>
              </a:ext>
            </a:extLst>
          </p:cNvPr>
          <p:cNvSpPr txBox="1"/>
          <p:nvPr/>
        </p:nvSpPr>
        <p:spPr>
          <a:xfrm flipH="1">
            <a:off x="1257301" y="1720454"/>
            <a:ext cx="844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 SemiBold" panose="020B0502040204020203" pitchFamily="34" charset="0"/>
              </a:rPr>
              <a:t>Binary Search Trees</a:t>
            </a:r>
            <a:endParaRPr lang="id-ID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D47F53-DB52-195D-B3D9-982D3057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738438"/>
            <a:ext cx="8181668" cy="6527007"/>
          </a:xfrm>
        </p:spPr>
        <p:txBody>
          <a:bodyPr>
            <a:normAutofit/>
          </a:bodyPr>
          <a:lstStyle/>
          <a:p>
            <a:r>
              <a:rPr lang="en-US" sz="3000" b="1" dirty="0"/>
              <a:t>Pre-Order Traversal</a:t>
            </a:r>
          </a:p>
          <a:p>
            <a:pPr lvl="1"/>
            <a:r>
              <a:rPr lang="it-IT" sz="2700" dirty="0">
                <a:solidFill>
                  <a:srgbClr val="C00000"/>
                </a:solidFill>
              </a:rPr>
              <a:t>Menampilkan atau memproses node
</a:t>
            </a:r>
            <a:r>
              <a:rPr lang="it-IT" sz="2700" dirty="0"/>
              <a:t>Lakukan traversal pre-order dari subpohon kiri
Lakukan traversal pre-order dari subpohon kanan</a:t>
            </a:r>
            <a:r>
              <a:rPr lang="it-IT" sz="2700" dirty="0">
                <a:solidFill>
                  <a:srgbClr val="C00000"/>
                </a:solidFill>
              </a:rPr>
              <a:t>
</a:t>
            </a:r>
            <a:endParaRPr lang="en-US" sz="2700" dirty="0"/>
          </a:p>
          <a:p>
            <a:r>
              <a:rPr lang="en-US" sz="3300" dirty="0"/>
              <a:t>Example output:</a:t>
            </a:r>
          </a:p>
          <a:p>
            <a:pPr marL="0" indent="0">
              <a:buNone/>
            </a:pPr>
            <a:endParaRPr lang="en-US" sz="33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4F55EA-47B5-CBAA-AF53-0CC132F78CF7}"/>
              </a:ext>
            </a:extLst>
          </p:cNvPr>
          <p:cNvSpPr/>
          <p:nvPr/>
        </p:nvSpPr>
        <p:spPr>
          <a:xfrm>
            <a:off x="13352341" y="3359459"/>
            <a:ext cx="828137" cy="82813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6</a:t>
            </a:r>
            <a:endParaRPr lang="id-ID" sz="27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6FD51B-C208-FD32-D78F-7C4418F823C2}"/>
              </a:ext>
            </a:extLst>
          </p:cNvPr>
          <p:cNvSpPr/>
          <p:nvPr/>
        </p:nvSpPr>
        <p:spPr>
          <a:xfrm>
            <a:off x="12277609" y="5079035"/>
            <a:ext cx="828137" cy="82813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  <a:endParaRPr lang="id-ID" sz="27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0047D0-7CBB-7A87-7570-7B8DBC12EB57}"/>
              </a:ext>
            </a:extLst>
          </p:cNvPr>
          <p:cNvSpPr/>
          <p:nvPr/>
        </p:nvSpPr>
        <p:spPr>
          <a:xfrm>
            <a:off x="14400985" y="5079035"/>
            <a:ext cx="828137" cy="82813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7</a:t>
            </a:r>
            <a:endParaRPr lang="id-ID" sz="27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A65EF6-DEF9-ADC2-971B-BDA9D4F2D37F}"/>
              </a:ext>
            </a:extLst>
          </p:cNvPr>
          <p:cNvSpPr/>
          <p:nvPr/>
        </p:nvSpPr>
        <p:spPr>
          <a:xfrm>
            <a:off x="11187751" y="7039216"/>
            <a:ext cx="828137" cy="82813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  <a:endParaRPr lang="id-ID" sz="27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CDE8CA-77CA-74A7-794F-6716976ABD39}"/>
              </a:ext>
            </a:extLst>
          </p:cNvPr>
          <p:cNvSpPr/>
          <p:nvPr/>
        </p:nvSpPr>
        <p:spPr>
          <a:xfrm>
            <a:off x="13352341" y="7058869"/>
            <a:ext cx="828137" cy="82813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5</a:t>
            </a:r>
            <a:endParaRPr lang="id-ID" sz="27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FF78B-22B8-BF09-E099-2107B19BD4DC}"/>
              </a:ext>
            </a:extLst>
          </p:cNvPr>
          <p:cNvSpPr/>
          <p:nvPr/>
        </p:nvSpPr>
        <p:spPr>
          <a:xfrm>
            <a:off x="15516931" y="7024894"/>
            <a:ext cx="828137" cy="82813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8</a:t>
            </a:r>
            <a:endParaRPr lang="id-ID" sz="27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2BC6E1-49F9-34DE-FCC0-EAEE9FA62817}"/>
              </a:ext>
            </a:extLst>
          </p:cNvPr>
          <p:cNvCxnSpPr>
            <a:stCxn id="6" idx="4"/>
            <a:endCxn id="7" idx="0"/>
          </p:cNvCxnSpPr>
          <p:nvPr/>
        </p:nvCxnSpPr>
        <p:spPr>
          <a:xfrm flipH="1">
            <a:off x="12691677" y="4187596"/>
            <a:ext cx="1074732" cy="89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0966FF-353F-1A6D-D704-4EB586A45630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13766409" y="4187596"/>
            <a:ext cx="1048644" cy="89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6DE065-3499-7A0C-A0D8-65CA628A869D}"/>
              </a:ext>
            </a:extLst>
          </p:cNvPr>
          <p:cNvCxnSpPr>
            <a:stCxn id="7" idx="4"/>
            <a:endCxn id="13" idx="0"/>
          </p:cNvCxnSpPr>
          <p:nvPr/>
        </p:nvCxnSpPr>
        <p:spPr>
          <a:xfrm flipH="1">
            <a:off x="11601819" y="5907171"/>
            <a:ext cx="1089858" cy="1132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471C95-DAA0-7BCE-5206-CB741E3573D7}"/>
              </a:ext>
            </a:extLst>
          </p:cNvPr>
          <p:cNvCxnSpPr>
            <a:stCxn id="7" idx="4"/>
            <a:endCxn id="15" idx="0"/>
          </p:cNvCxnSpPr>
          <p:nvPr/>
        </p:nvCxnSpPr>
        <p:spPr>
          <a:xfrm>
            <a:off x="12691677" y="5907171"/>
            <a:ext cx="1074732" cy="1151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FD8A7A-12F0-3A86-F93B-6289FF4BFF47}"/>
              </a:ext>
            </a:extLst>
          </p:cNvPr>
          <p:cNvCxnSpPr>
            <a:stCxn id="8" idx="4"/>
            <a:endCxn id="16" idx="0"/>
          </p:cNvCxnSpPr>
          <p:nvPr/>
        </p:nvCxnSpPr>
        <p:spPr>
          <a:xfrm>
            <a:off x="14815053" y="5907171"/>
            <a:ext cx="1115946" cy="1117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2F1A955-A9D4-1AD7-45D2-1A5C299E9649}"/>
              </a:ext>
            </a:extLst>
          </p:cNvPr>
          <p:cNvSpPr/>
          <p:nvPr/>
        </p:nvSpPr>
        <p:spPr>
          <a:xfrm>
            <a:off x="1942933" y="5907172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6</a:t>
            </a:r>
            <a:endParaRPr lang="id-ID" sz="27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9376D7-7A63-390B-8713-C2C59257328D}"/>
              </a:ext>
            </a:extLst>
          </p:cNvPr>
          <p:cNvSpPr/>
          <p:nvPr/>
        </p:nvSpPr>
        <p:spPr>
          <a:xfrm>
            <a:off x="3209063" y="5907170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  <a:endParaRPr lang="id-ID" sz="27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C3A97C-6C78-A28F-4EAA-81C88CE6FE3A}"/>
              </a:ext>
            </a:extLst>
          </p:cNvPr>
          <p:cNvSpPr/>
          <p:nvPr/>
        </p:nvSpPr>
        <p:spPr>
          <a:xfrm>
            <a:off x="4475194" y="5907169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  <a:endParaRPr lang="id-ID" sz="27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82343D-3690-54F5-8515-7E311D25AA82}"/>
              </a:ext>
            </a:extLst>
          </p:cNvPr>
          <p:cNvSpPr/>
          <p:nvPr/>
        </p:nvSpPr>
        <p:spPr>
          <a:xfrm>
            <a:off x="5687480" y="5898881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5</a:t>
            </a:r>
            <a:endParaRPr lang="id-ID" sz="2700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E5ECD4A-9F9E-6644-EF00-7A0A43DD398C}"/>
              </a:ext>
            </a:extLst>
          </p:cNvPr>
          <p:cNvSpPr/>
          <p:nvPr/>
        </p:nvSpPr>
        <p:spPr>
          <a:xfrm>
            <a:off x="6953611" y="5898407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7</a:t>
            </a:r>
            <a:endParaRPr lang="id-ID" sz="27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A195BAC-561D-85AD-01EC-B80FA265D224}"/>
              </a:ext>
            </a:extLst>
          </p:cNvPr>
          <p:cNvSpPr/>
          <p:nvPr/>
        </p:nvSpPr>
        <p:spPr>
          <a:xfrm>
            <a:off x="8165897" y="5898406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8</a:t>
            </a:r>
            <a:endParaRPr lang="id-ID" sz="2700" b="1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4A4F27D-123D-D677-72F6-14F6C36666B1}"/>
              </a:ext>
            </a:extLst>
          </p:cNvPr>
          <p:cNvSpPr/>
          <p:nvPr/>
        </p:nvSpPr>
        <p:spPr>
          <a:xfrm>
            <a:off x="10479827" y="2033036"/>
            <a:ext cx="707924" cy="613581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68519F-16E0-B818-670D-EEFF8C260F59}"/>
              </a:ext>
            </a:extLst>
          </p:cNvPr>
          <p:cNvSpPr/>
          <p:nvPr/>
        </p:nvSpPr>
        <p:spPr>
          <a:xfrm>
            <a:off x="13352341" y="3364169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6</a:t>
            </a:r>
            <a:endParaRPr lang="id-ID" sz="27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246D95-7268-3E6C-1ACA-120C532C11FF}"/>
              </a:ext>
            </a:extLst>
          </p:cNvPr>
          <p:cNvSpPr/>
          <p:nvPr/>
        </p:nvSpPr>
        <p:spPr>
          <a:xfrm>
            <a:off x="12288077" y="5070269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  <a:endParaRPr lang="id-ID" sz="27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B5C52B-AE2B-22C4-A6C8-773EE034FB28}"/>
              </a:ext>
            </a:extLst>
          </p:cNvPr>
          <p:cNvSpPr/>
          <p:nvPr/>
        </p:nvSpPr>
        <p:spPr>
          <a:xfrm>
            <a:off x="11194618" y="7037998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  <a:endParaRPr lang="id-ID" sz="2700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12A292-C951-8F57-E532-4C9B931AB10B}"/>
              </a:ext>
            </a:extLst>
          </p:cNvPr>
          <p:cNvSpPr/>
          <p:nvPr/>
        </p:nvSpPr>
        <p:spPr>
          <a:xfrm>
            <a:off x="13349587" y="7064111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5</a:t>
            </a:r>
            <a:endParaRPr lang="id-ID" sz="27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1D59B9-F1A4-775E-DF78-80E11F27B9BF}"/>
              </a:ext>
            </a:extLst>
          </p:cNvPr>
          <p:cNvSpPr/>
          <p:nvPr/>
        </p:nvSpPr>
        <p:spPr>
          <a:xfrm>
            <a:off x="14411453" y="5070268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7</a:t>
            </a:r>
            <a:endParaRPr lang="id-ID" sz="27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0D8C0A1-EA66-1563-1624-113095E159F6}"/>
              </a:ext>
            </a:extLst>
          </p:cNvPr>
          <p:cNvSpPr/>
          <p:nvPr/>
        </p:nvSpPr>
        <p:spPr>
          <a:xfrm>
            <a:off x="15505759" y="7014911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8</a:t>
            </a:r>
            <a:endParaRPr lang="id-ID" sz="2700" b="1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0263AEC-9DC1-568F-6EC3-2D30714E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606D51-7F48-167F-7EC2-8C4835F375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EA604E-345B-9664-335A-910A7B5FA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11172 0.14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72 0.14005 L 0.04427 0.3074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30741 L -0.01667 0.4981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49815 L 0.04427 0.3074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3074 L 0.11341 0.5009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41 0.50093 L 0.04427 0.3074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30741 L 0.11172 0.1400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72 0.14005 L 0.17252 0.31042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3 0.31042 L 0.23216 0.4981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B235DF-0CC7-42BA-4978-5A6272636995}"/>
              </a:ext>
            </a:extLst>
          </p:cNvPr>
          <p:cNvSpPr txBox="1"/>
          <p:nvPr/>
        </p:nvSpPr>
        <p:spPr>
          <a:xfrm flipH="1">
            <a:off x="974451" y="1815620"/>
            <a:ext cx="844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 SemiBold" panose="020B0502040204020203" pitchFamily="34" charset="0"/>
              </a:rPr>
              <a:t>Binary Search Trees</a:t>
            </a:r>
            <a:endParaRPr lang="id-ID" sz="4800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8241EB9A-22A9-D107-1428-49FEDA577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738438"/>
            <a:ext cx="8181668" cy="6527007"/>
          </a:xfrm>
        </p:spPr>
        <p:txBody>
          <a:bodyPr>
            <a:normAutofit/>
          </a:bodyPr>
          <a:lstStyle/>
          <a:p>
            <a:r>
              <a:rPr lang="en-US" sz="3000" b="1" dirty="0"/>
              <a:t>In-Order Traversal</a:t>
            </a:r>
          </a:p>
          <a:p>
            <a:pPr lvl="1"/>
            <a:r>
              <a:rPr lang="en-US" sz="2700" dirty="0" err="1"/>
              <a:t>Lakukan</a:t>
            </a:r>
            <a:r>
              <a:rPr lang="en-US" sz="2700" dirty="0"/>
              <a:t> traversal </a:t>
            </a:r>
            <a:r>
              <a:rPr lang="en-US" sz="2700" dirty="0" err="1"/>
              <a:t>berurutan</a:t>
            </a:r>
            <a:r>
              <a:rPr lang="en-US" sz="2700" dirty="0"/>
              <a:t> </a:t>
            </a:r>
            <a:r>
              <a:rPr lang="en-US" sz="2700" dirty="0" err="1"/>
              <a:t>dari</a:t>
            </a:r>
            <a:r>
              <a:rPr lang="en-US" sz="2700" dirty="0"/>
              <a:t> </a:t>
            </a:r>
            <a:r>
              <a:rPr lang="en-US" sz="2700" dirty="0" err="1"/>
              <a:t>subpohon</a:t>
            </a:r>
            <a:r>
              <a:rPr lang="en-US" sz="2700" dirty="0"/>
              <a:t> </a:t>
            </a:r>
            <a:r>
              <a:rPr lang="en-US" sz="2700" dirty="0" err="1"/>
              <a:t>kiri</a:t>
            </a:r>
            <a:r>
              <a:rPr lang="en-US" sz="2700" dirty="0"/>
              <a:t>
</a:t>
            </a:r>
            <a:r>
              <a:rPr lang="en-US" sz="2700" dirty="0" err="1">
                <a:solidFill>
                  <a:srgbClr val="FF0000"/>
                </a:solidFill>
              </a:rPr>
              <a:t>Menampilkan</a:t>
            </a:r>
            <a:r>
              <a:rPr lang="en-US" sz="2700" dirty="0">
                <a:solidFill>
                  <a:srgbClr val="FF0000"/>
                </a:solidFill>
              </a:rPr>
              <a:t> </a:t>
            </a:r>
            <a:r>
              <a:rPr lang="en-US" sz="2700" dirty="0" err="1">
                <a:solidFill>
                  <a:srgbClr val="FF0000"/>
                </a:solidFill>
              </a:rPr>
              <a:t>atau</a:t>
            </a:r>
            <a:r>
              <a:rPr lang="en-US" sz="2700" dirty="0">
                <a:solidFill>
                  <a:srgbClr val="FF0000"/>
                </a:solidFill>
              </a:rPr>
              <a:t> </a:t>
            </a:r>
            <a:r>
              <a:rPr lang="en-US" sz="2700" dirty="0" err="1">
                <a:solidFill>
                  <a:srgbClr val="FF0000"/>
                </a:solidFill>
              </a:rPr>
              <a:t>memproses</a:t>
            </a:r>
            <a:r>
              <a:rPr lang="en-US" sz="2700" dirty="0">
                <a:solidFill>
                  <a:srgbClr val="FF0000"/>
                </a:solidFill>
              </a:rPr>
              <a:t> node</a:t>
            </a:r>
            <a:r>
              <a:rPr lang="en-US" sz="2700" dirty="0"/>
              <a:t>
</a:t>
            </a:r>
            <a:r>
              <a:rPr lang="en-US" sz="2700" dirty="0" err="1"/>
              <a:t>Lakukan</a:t>
            </a:r>
            <a:r>
              <a:rPr lang="en-US" sz="2700" dirty="0"/>
              <a:t> traversal </a:t>
            </a:r>
            <a:r>
              <a:rPr lang="en-US" sz="2700" dirty="0" err="1"/>
              <a:t>berurutan</a:t>
            </a:r>
            <a:r>
              <a:rPr lang="en-US" sz="2700" dirty="0"/>
              <a:t> </a:t>
            </a:r>
            <a:r>
              <a:rPr lang="en-US" sz="2700" dirty="0" err="1"/>
              <a:t>dari</a:t>
            </a:r>
            <a:r>
              <a:rPr lang="en-US" sz="2700" dirty="0"/>
              <a:t> sub </a:t>
            </a:r>
            <a:r>
              <a:rPr lang="en-US" sz="2700" dirty="0" err="1"/>
              <a:t>pohon</a:t>
            </a:r>
            <a:r>
              <a:rPr lang="en-US" sz="2700" dirty="0"/>
              <a:t> </a:t>
            </a:r>
            <a:r>
              <a:rPr lang="en-US" sz="2700" dirty="0" err="1"/>
              <a:t>kanan</a:t>
            </a:r>
            <a:r>
              <a:rPr lang="en-US" sz="2700" dirty="0"/>
              <a:t>
</a:t>
            </a:r>
            <a:endParaRPr lang="en-US" sz="2400" dirty="0"/>
          </a:p>
          <a:p>
            <a:r>
              <a:rPr lang="en-US" sz="3000" dirty="0"/>
              <a:t>Example output: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AF180F2-E1A4-44FA-CB23-BC973CBEAC0E}"/>
              </a:ext>
            </a:extLst>
          </p:cNvPr>
          <p:cNvSpPr/>
          <p:nvPr/>
        </p:nvSpPr>
        <p:spPr>
          <a:xfrm>
            <a:off x="10479827" y="2033036"/>
            <a:ext cx="707924" cy="613581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C8EF04-BF8B-DB23-3541-5B345C9D3023}"/>
              </a:ext>
            </a:extLst>
          </p:cNvPr>
          <p:cNvGrpSpPr/>
          <p:nvPr/>
        </p:nvGrpSpPr>
        <p:grpSpPr>
          <a:xfrm>
            <a:off x="11187751" y="3359459"/>
            <a:ext cx="5157317" cy="4532789"/>
            <a:chOff x="7458500" y="2239639"/>
            <a:chExt cx="3438211" cy="302185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EB8284E-32A2-66B7-1469-EFC4798A0A8A}"/>
                </a:ext>
              </a:extLst>
            </p:cNvPr>
            <p:cNvSpPr/>
            <p:nvPr/>
          </p:nvSpPr>
          <p:spPr>
            <a:xfrm>
              <a:off x="8901560" y="2239639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6</a:t>
              </a:r>
              <a:endParaRPr lang="id-ID" sz="2700" b="1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3D9B166-8C92-F17F-DEE2-0F948A8D1B6A}"/>
                </a:ext>
              </a:extLst>
            </p:cNvPr>
            <p:cNvSpPr/>
            <p:nvPr/>
          </p:nvSpPr>
          <p:spPr>
            <a:xfrm>
              <a:off x="8185072" y="3386023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4</a:t>
              </a:r>
              <a:endParaRPr lang="id-ID" sz="2700" b="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3F71651-90F8-B4DC-2225-F181D0B46EF4}"/>
                </a:ext>
              </a:extLst>
            </p:cNvPr>
            <p:cNvSpPr/>
            <p:nvPr/>
          </p:nvSpPr>
          <p:spPr>
            <a:xfrm>
              <a:off x="9600656" y="3386023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7</a:t>
              </a:r>
              <a:endParaRPr lang="id-ID" sz="2700" b="1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DB9A7EA-0B3C-FADB-950F-27F1B34AD281}"/>
                </a:ext>
              </a:extLst>
            </p:cNvPr>
            <p:cNvSpPr/>
            <p:nvPr/>
          </p:nvSpPr>
          <p:spPr>
            <a:xfrm>
              <a:off x="7458500" y="4692810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3</a:t>
              </a:r>
              <a:endParaRPr lang="id-ID" sz="2700" b="1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1F88D91-CA4A-984C-4AD7-713E7E0CF8E2}"/>
                </a:ext>
              </a:extLst>
            </p:cNvPr>
            <p:cNvSpPr/>
            <p:nvPr/>
          </p:nvSpPr>
          <p:spPr>
            <a:xfrm>
              <a:off x="8901560" y="4705912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5</a:t>
              </a:r>
              <a:endParaRPr lang="id-ID" sz="2700" b="1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4505A78-FEBA-C473-14A0-633972D4A057}"/>
                </a:ext>
              </a:extLst>
            </p:cNvPr>
            <p:cNvSpPr/>
            <p:nvPr/>
          </p:nvSpPr>
          <p:spPr>
            <a:xfrm>
              <a:off x="10344620" y="4683262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8</a:t>
              </a:r>
              <a:endParaRPr lang="id-ID" sz="2700" b="1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AED8488-7E6F-0E6A-4A2D-D6F88F344631}"/>
                </a:ext>
              </a:extLst>
            </p:cNvPr>
            <p:cNvCxnSpPr>
              <a:stCxn id="57" idx="4"/>
              <a:endCxn id="58" idx="0"/>
            </p:cNvCxnSpPr>
            <p:nvPr/>
          </p:nvCxnSpPr>
          <p:spPr>
            <a:xfrm flipH="1">
              <a:off x="8461118" y="2791730"/>
              <a:ext cx="716488" cy="5942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C72B7D4-66DB-2DDB-B1B5-7FB3DF0536DB}"/>
                </a:ext>
              </a:extLst>
            </p:cNvPr>
            <p:cNvCxnSpPr>
              <a:stCxn id="57" idx="4"/>
              <a:endCxn id="59" idx="0"/>
            </p:cNvCxnSpPr>
            <p:nvPr/>
          </p:nvCxnSpPr>
          <p:spPr>
            <a:xfrm>
              <a:off x="9177606" y="2791730"/>
              <a:ext cx="699096" cy="5942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DB9FD95-8A1C-B52E-49C0-F64683BB1E17}"/>
                </a:ext>
              </a:extLst>
            </p:cNvPr>
            <p:cNvCxnSpPr>
              <a:stCxn id="58" idx="4"/>
              <a:endCxn id="60" idx="0"/>
            </p:cNvCxnSpPr>
            <p:nvPr/>
          </p:nvCxnSpPr>
          <p:spPr>
            <a:xfrm flipH="1">
              <a:off x="7734546" y="3938114"/>
              <a:ext cx="726572" cy="754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3B84C33-9F76-10D4-3CE9-1B88C0040EDE}"/>
                </a:ext>
              </a:extLst>
            </p:cNvPr>
            <p:cNvCxnSpPr>
              <a:stCxn id="58" idx="4"/>
              <a:endCxn id="61" idx="0"/>
            </p:cNvCxnSpPr>
            <p:nvPr/>
          </p:nvCxnSpPr>
          <p:spPr>
            <a:xfrm>
              <a:off x="8461118" y="3938114"/>
              <a:ext cx="716488" cy="7677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CD2C8A0-0ECB-3523-7A63-3125C59137FA}"/>
                </a:ext>
              </a:extLst>
            </p:cNvPr>
            <p:cNvCxnSpPr>
              <a:stCxn id="59" idx="4"/>
              <a:endCxn id="62" idx="0"/>
            </p:cNvCxnSpPr>
            <p:nvPr/>
          </p:nvCxnSpPr>
          <p:spPr>
            <a:xfrm>
              <a:off x="9876702" y="3938114"/>
              <a:ext cx="743964" cy="7451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F1CF8EC-569E-3842-C05E-D06C14068654}"/>
                </a:ext>
              </a:extLst>
            </p:cNvPr>
            <p:cNvSpPr/>
            <p:nvPr/>
          </p:nvSpPr>
          <p:spPr>
            <a:xfrm>
              <a:off x="8901560" y="2242779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6</a:t>
              </a:r>
              <a:endParaRPr lang="id-ID" sz="2700" b="1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206037F-4E27-1F74-09BE-89F1DDBF29EF}"/>
                </a:ext>
              </a:extLst>
            </p:cNvPr>
            <p:cNvSpPr/>
            <p:nvPr/>
          </p:nvSpPr>
          <p:spPr>
            <a:xfrm>
              <a:off x="8192051" y="3380179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4</a:t>
              </a:r>
              <a:endParaRPr lang="id-ID" sz="2700" b="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B27C46D-A548-4EB9-40E0-974CD967F700}"/>
                </a:ext>
              </a:extLst>
            </p:cNvPr>
            <p:cNvSpPr/>
            <p:nvPr/>
          </p:nvSpPr>
          <p:spPr>
            <a:xfrm>
              <a:off x="7463078" y="4691998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3</a:t>
              </a:r>
              <a:endParaRPr lang="id-ID" sz="2700" b="1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0F24F4-5751-5EDD-B548-FE67015D2FCC}"/>
                </a:ext>
              </a:extLst>
            </p:cNvPr>
            <p:cNvSpPr/>
            <p:nvPr/>
          </p:nvSpPr>
          <p:spPr>
            <a:xfrm>
              <a:off x="8899724" y="4709407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5</a:t>
              </a:r>
              <a:endParaRPr lang="id-ID" sz="2700" b="1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0BED7BA-9AF7-0953-21F2-B17BCB2DE15B}"/>
                </a:ext>
              </a:extLst>
            </p:cNvPr>
            <p:cNvSpPr/>
            <p:nvPr/>
          </p:nvSpPr>
          <p:spPr>
            <a:xfrm>
              <a:off x="9607635" y="3380178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7</a:t>
              </a:r>
              <a:endParaRPr lang="id-ID" sz="2700" b="1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E0ACFF8-CE55-6DC0-EC34-139FDC96DCE9}"/>
                </a:ext>
              </a:extLst>
            </p:cNvPr>
            <p:cNvSpPr/>
            <p:nvPr/>
          </p:nvSpPr>
          <p:spPr>
            <a:xfrm>
              <a:off x="10337172" y="4676607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8</a:t>
              </a:r>
              <a:endParaRPr lang="id-ID" sz="2700" b="1" dirty="0"/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53D3EAD1-71A3-6803-9F39-E5A83E419F6E}"/>
              </a:ext>
            </a:extLst>
          </p:cNvPr>
          <p:cNvSpPr/>
          <p:nvPr/>
        </p:nvSpPr>
        <p:spPr>
          <a:xfrm>
            <a:off x="1942933" y="5907172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  <a:endParaRPr lang="id-ID" sz="2700" b="1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AA92F85-EA36-239E-9BBF-683186274478}"/>
              </a:ext>
            </a:extLst>
          </p:cNvPr>
          <p:cNvSpPr/>
          <p:nvPr/>
        </p:nvSpPr>
        <p:spPr>
          <a:xfrm>
            <a:off x="3209063" y="5907170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  <a:endParaRPr lang="id-ID" sz="2700" b="1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743AB1D-3259-FAAB-F332-F8DDFA1B5538}"/>
              </a:ext>
            </a:extLst>
          </p:cNvPr>
          <p:cNvSpPr/>
          <p:nvPr/>
        </p:nvSpPr>
        <p:spPr>
          <a:xfrm>
            <a:off x="4475194" y="5907169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5</a:t>
            </a:r>
            <a:endParaRPr lang="id-ID" sz="2700" b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CC177C1-6CEA-85BE-2858-81A716DDE948}"/>
              </a:ext>
            </a:extLst>
          </p:cNvPr>
          <p:cNvSpPr/>
          <p:nvPr/>
        </p:nvSpPr>
        <p:spPr>
          <a:xfrm>
            <a:off x="5687480" y="5898881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6</a:t>
            </a:r>
            <a:endParaRPr lang="id-ID" sz="2700" b="1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4ADBA06-5C3B-566A-BF8D-C0E76E692429}"/>
              </a:ext>
            </a:extLst>
          </p:cNvPr>
          <p:cNvSpPr/>
          <p:nvPr/>
        </p:nvSpPr>
        <p:spPr>
          <a:xfrm>
            <a:off x="6953611" y="5898407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7</a:t>
            </a:r>
            <a:endParaRPr lang="id-ID" sz="2700" b="1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84ACE51-96E5-3166-5B5E-AD83C88D126C}"/>
              </a:ext>
            </a:extLst>
          </p:cNvPr>
          <p:cNvSpPr/>
          <p:nvPr/>
        </p:nvSpPr>
        <p:spPr>
          <a:xfrm>
            <a:off x="8165897" y="5898406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8</a:t>
            </a:r>
            <a:endParaRPr lang="id-ID" sz="2700" b="1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B3E8A20-1834-F5B6-ABAF-8BEC3BC7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FFB860-7845-AFA3-87A8-48A5C3DAE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E9D552-1D0F-34C0-DDF7-EDA2242AD7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11015 0.139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15 0.13982 L 0.05052 0.3074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3 0.30741 L -0.01029 0.495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9 0.49537 L 0.05052 0.3074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0.3074 L 0.11328 0.4995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28 0.49954 L 0.05052 0.3074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0.3074 L 0.11015 0.139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-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15 0.13981 L 0.17187 0.3118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87 0.31181 L 0.22539 0.5009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B235DF-0CC7-42BA-4978-5A6272636995}"/>
              </a:ext>
            </a:extLst>
          </p:cNvPr>
          <p:cNvSpPr txBox="1"/>
          <p:nvPr/>
        </p:nvSpPr>
        <p:spPr>
          <a:xfrm flipH="1">
            <a:off x="1123897" y="1654518"/>
            <a:ext cx="844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 SemiBold" panose="020B0502040204020203" pitchFamily="34" charset="0"/>
              </a:rPr>
              <a:t>Binary Search Trees</a:t>
            </a:r>
            <a:endParaRPr lang="id-ID" sz="4800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AF180F2-E1A4-44FA-CB23-BC973CBEAC0E}"/>
              </a:ext>
            </a:extLst>
          </p:cNvPr>
          <p:cNvSpPr/>
          <p:nvPr/>
        </p:nvSpPr>
        <p:spPr>
          <a:xfrm>
            <a:off x="10479827" y="2033036"/>
            <a:ext cx="707924" cy="613581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C8EF04-BF8B-DB23-3541-5B345C9D3023}"/>
              </a:ext>
            </a:extLst>
          </p:cNvPr>
          <p:cNvGrpSpPr/>
          <p:nvPr/>
        </p:nvGrpSpPr>
        <p:grpSpPr>
          <a:xfrm>
            <a:off x="11187751" y="3359459"/>
            <a:ext cx="5157317" cy="4532789"/>
            <a:chOff x="7458500" y="2239639"/>
            <a:chExt cx="3438211" cy="302185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EB8284E-32A2-66B7-1469-EFC4798A0A8A}"/>
                </a:ext>
              </a:extLst>
            </p:cNvPr>
            <p:cNvSpPr/>
            <p:nvPr/>
          </p:nvSpPr>
          <p:spPr>
            <a:xfrm>
              <a:off x="8901560" y="2239639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6</a:t>
              </a:r>
              <a:endParaRPr lang="id-ID" sz="2700" b="1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3D9B166-8C92-F17F-DEE2-0F948A8D1B6A}"/>
                </a:ext>
              </a:extLst>
            </p:cNvPr>
            <p:cNvSpPr/>
            <p:nvPr/>
          </p:nvSpPr>
          <p:spPr>
            <a:xfrm>
              <a:off x="8185072" y="3386023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4</a:t>
              </a:r>
              <a:endParaRPr lang="id-ID" sz="2700" b="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3F71651-90F8-B4DC-2225-F181D0B46EF4}"/>
                </a:ext>
              </a:extLst>
            </p:cNvPr>
            <p:cNvSpPr/>
            <p:nvPr/>
          </p:nvSpPr>
          <p:spPr>
            <a:xfrm>
              <a:off x="9600656" y="3386023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7</a:t>
              </a:r>
              <a:endParaRPr lang="id-ID" sz="2700" b="1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DB9A7EA-0B3C-FADB-950F-27F1B34AD281}"/>
                </a:ext>
              </a:extLst>
            </p:cNvPr>
            <p:cNvSpPr/>
            <p:nvPr/>
          </p:nvSpPr>
          <p:spPr>
            <a:xfrm>
              <a:off x="7458500" y="4692810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3</a:t>
              </a:r>
              <a:endParaRPr lang="id-ID" sz="2700" b="1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1F88D91-CA4A-984C-4AD7-713E7E0CF8E2}"/>
                </a:ext>
              </a:extLst>
            </p:cNvPr>
            <p:cNvSpPr/>
            <p:nvPr/>
          </p:nvSpPr>
          <p:spPr>
            <a:xfrm>
              <a:off x="8901560" y="4705912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5</a:t>
              </a:r>
              <a:endParaRPr lang="id-ID" sz="2700" b="1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4505A78-FEBA-C473-14A0-633972D4A057}"/>
                </a:ext>
              </a:extLst>
            </p:cNvPr>
            <p:cNvSpPr/>
            <p:nvPr/>
          </p:nvSpPr>
          <p:spPr>
            <a:xfrm>
              <a:off x="10344620" y="4683262"/>
              <a:ext cx="552091" cy="55209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8</a:t>
              </a:r>
              <a:endParaRPr lang="id-ID" sz="2700" b="1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AED8488-7E6F-0E6A-4A2D-D6F88F344631}"/>
                </a:ext>
              </a:extLst>
            </p:cNvPr>
            <p:cNvCxnSpPr>
              <a:stCxn id="57" idx="4"/>
              <a:endCxn id="58" idx="0"/>
            </p:cNvCxnSpPr>
            <p:nvPr/>
          </p:nvCxnSpPr>
          <p:spPr>
            <a:xfrm flipH="1">
              <a:off x="8461118" y="2791730"/>
              <a:ext cx="716488" cy="5942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C72B7D4-66DB-2DDB-B1B5-7FB3DF0536DB}"/>
                </a:ext>
              </a:extLst>
            </p:cNvPr>
            <p:cNvCxnSpPr>
              <a:stCxn id="57" idx="4"/>
              <a:endCxn id="59" idx="0"/>
            </p:cNvCxnSpPr>
            <p:nvPr/>
          </p:nvCxnSpPr>
          <p:spPr>
            <a:xfrm>
              <a:off x="9177606" y="2791730"/>
              <a:ext cx="699096" cy="5942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DB9FD95-8A1C-B52E-49C0-F64683BB1E17}"/>
                </a:ext>
              </a:extLst>
            </p:cNvPr>
            <p:cNvCxnSpPr>
              <a:stCxn id="58" idx="4"/>
              <a:endCxn id="60" idx="0"/>
            </p:cNvCxnSpPr>
            <p:nvPr/>
          </p:nvCxnSpPr>
          <p:spPr>
            <a:xfrm flipH="1">
              <a:off x="7734546" y="3938114"/>
              <a:ext cx="726572" cy="754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3B84C33-9F76-10D4-3CE9-1B88C0040EDE}"/>
                </a:ext>
              </a:extLst>
            </p:cNvPr>
            <p:cNvCxnSpPr>
              <a:stCxn id="58" idx="4"/>
              <a:endCxn id="61" idx="0"/>
            </p:cNvCxnSpPr>
            <p:nvPr/>
          </p:nvCxnSpPr>
          <p:spPr>
            <a:xfrm>
              <a:off x="8461118" y="3938114"/>
              <a:ext cx="716488" cy="7677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CD2C8A0-0ECB-3523-7A63-3125C59137FA}"/>
                </a:ext>
              </a:extLst>
            </p:cNvPr>
            <p:cNvCxnSpPr>
              <a:stCxn id="59" idx="4"/>
              <a:endCxn id="62" idx="0"/>
            </p:cNvCxnSpPr>
            <p:nvPr/>
          </p:nvCxnSpPr>
          <p:spPr>
            <a:xfrm>
              <a:off x="9876702" y="3938114"/>
              <a:ext cx="743964" cy="7451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F1CF8EC-569E-3842-C05E-D06C14068654}"/>
                </a:ext>
              </a:extLst>
            </p:cNvPr>
            <p:cNvSpPr/>
            <p:nvPr/>
          </p:nvSpPr>
          <p:spPr>
            <a:xfrm>
              <a:off x="8901560" y="2242779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6</a:t>
              </a:r>
              <a:endParaRPr lang="id-ID" sz="2700" b="1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206037F-4E27-1F74-09BE-89F1DDBF29EF}"/>
                </a:ext>
              </a:extLst>
            </p:cNvPr>
            <p:cNvSpPr/>
            <p:nvPr/>
          </p:nvSpPr>
          <p:spPr>
            <a:xfrm>
              <a:off x="8192051" y="3380179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4</a:t>
              </a:r>
              <a:endParaRPr lang="id-ID" sz="2700" b="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B27C46D-A548-4EB9-40E0-974CD967F700}"/>
                </a:ext>
              </a:extLst>
            </p:cNvPr>
            <p:cNvSpPr/>
            <p:nvPr/>
          </p:nvSpPr>
          <p:spPr>
            <a:xfrm>
              <a:off x="7463078" y="4691998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3</a:t>
              </a:r>
              <a:endParaRPr lang="id-ID" sz="2700" b="1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0F24F4-5751-5EDD-B548-FE67015D2FCC}"/>
                </a:ext>
              </a:extLst>
            </p:cNvPr>
            <p:cNvSpPr/>
            <p:nvPr/>
          </p:nvSpPr>
          <p:spPr>
            <a:xfrm>
              <a:off x="8899724" y="4709407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5</a:t>
              </a:r>
              <a:endParaRPr lang="id-ID" sz="2700" b="1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0BED7BA-9AF7-0953-21F2-B17BCB2DE15B}"/>
                </a:ext>
              </a:extLst>
            </p:cNvPr>
            <p:cNvSpPr/>
            <p:nvPr/>
          </p:nvSpPr>
          <p:spPr>
            <a:xfrm>
              <a:off x="9607635" y="3380178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7</a:t>
              </a:r>
              <a:endParaRPr lang="id-ID" sz="2700" b="1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E0ACFF8-CE55-6DC0-EC34-139FDC96DCE9}"/>
                </a:ext>
              </a:extLst>
            </p:cNvPr>
            <p:cNvSpPr/>
            <p:nvPr/>
          </p:nvSpPr>
          <p:spPr>
            <a:xfrm>
              <a:off x="10337172" y="4676607"/>
              <a:ext cx="552091" cy="55209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/>
                <a:t>8</a:t>
              </a:r>
              <a:endParaRPr lang="id-ID" sz="2700" b="1" dirty="0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02DA5A-358E-1B5F-9811-85ADDCFC9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738438"/>
            <a:ext cx="8881806" cy="6527007"/>
          </a:xfrm>
        </p:spPr>
        <p:txBody>
          <a:bodyPr>
            <a:normAutofit/>
          </a:bodyPr>
          <a:lstStyle/>
          <a:p>
            <a:r>
              <a:rPr lang="en-US" sz="3000" b="1" dirty="0"/>
              <a:t>Post-Order Traversal</a:t>
            </a:r>
          </a:p>
          <a:p>
            <a:pPr lvl="1"/>
            <a:r>
              <a:rPr lang="en-US" sz="2700" dirty="0" err="1"/>
              <a:t>Melakukan</a:t>
            </a:r>
            <a:r>
              <a:rPr lang="en-US" sz="2700" dirty="0"/>
              <a:t> traversal post-order </a:t>
            </a:r>
            <a:r>
              <a:rPr lang="en-US" sz="2700" dirty="0" err="1"/>
              <a:t>dari</a:t>
            </a:r>
            <a:r>
              <a:rPr lang="en-US" sz="2700" dirty="0"/>
              <a:t> </a:t>
            </a:r>
            <a:r>
              <a:rPr lang="en-US" sz="2700" dirty="0" err="1"/>
              <a:t>subpohon</a:t>
            </a:r>
            <a:r>
              <a:rPr lang="en-US" sz="2700" dirty="0"/>
              <a:t> </a:t>
            </a:r>
            <a:r>
              <a:rPr lang="en-US" sz="2700" dirty="0" err="1"/>
              <a:t>kiri</a:t>
            </a:r>
            <a:r>
              <a:rPr lang="en-US" sz="2700" dirty="0"/>
              <a:t>
</a:t>
            </a:r>
            <a:r>
              <a:rPr lang="en-US" sz="2700" dirty="0" err="1"/>
              <a:t>Melakukan</a:t>
            </a:r>
            <a:r>
              <a:rPr lang="en-US" sz="2700" dirty="0"/>
              <a:t> traversal post-order </a:t>
            </a:r>
            <a:r>
              <a:rPr lang="en-US" sz="2700" dirty="0" err="1"/>
              <a:t>dari</a:t>
            </a:r>
            <a:r>
              <a:rPr lang="en-US" sz="2700" dirty="0"/>
              <a:t> </a:t>
            </a:r>
            <a:r>
              <a:rPr lang="en-US" sz="2700" dirty="0" err="1"/>
              <a:t>subpohon</a:t>
            </a:r>
            <a:r>
              <a:rPr lang="en-US" sz="2700" dirty="0"/>
              <a:t> </a:t>
            </a:r>
            <a:r>
              <a:rPr lang="en-US" sz="2700" dirty="0" err="1"/>
              <a:t>kanan</a:t>
            </a:r>
            <a:r>
              <a:rPr lang="en-US" sz="2700" dirty="0"/>
              <a:t>
</a:t>
            </a:r>
            <a:r>
              <a:rPr lang="en-US" sz="2700" dirty="0" err="1">
                <a:solidFill>
                  <a:srgbClr val="FF0000"/>
                </a:solidFill>
              </a:rPr>
              <a:t>Menampilkan</a:t>
            </a:r>
            <a:r>
              <a:rPr lang="en-US" sz="2700" dirty="0">
                <a:solidFill>
                  <a:srgbClr val="FF0000"/>
                </a:solidFill>
              </a:rPr>
              <a:t> </a:t>
            </a:r>
            <a:r>
              <a:rPr lang="en-US" sz="2700" dirty="0" err="1">
                <a:solidFill>
                  <a:srgbClr val="FF0000"/>
                </a:solidFill>
              </a:rPr>
              <a:t>atau</a:t>
            </a:r>
            <a:r>
              <a:rPr lang="en-US" sz="2700" dirty="0">
                <a:solidFill>
                  <a:srgbClr val="FF0000"/>
                </a:solidFill>
              </a:rPr>
              <a:t> </a:t>
            </a:r>
            <a:r>
              <a:rPr lang="en-US" sz="2700" dirty="0" err="1">
                <a:solidFill>
                  <a:srgbClr val="FF0000"/>
                </a:solidFill>
              </a:rPr>
              <a:t>memproses</a:t>
            </a:r>
            <a:r>
              <a:rPr lang="en-US" sz="2700" dirty="0">
                <a:solidFill>
                  <a:srgbClr val="FF0000"/>
                </a:solidFill>
              </a:rPr>
              <a:t> node</a:t>
            </a:r>
            <a:r>
              <a:rPr lang="en-US" sz="2700" dirty="0"/>
              <a:t>
</a:t>
            </a:r>
            <a:endParaRPr lang="en-US" sz="2400" dirty="0"/>
          </a:p>
          <a:p>
            <a:r>
              <a:rPr lang="en-US" sz="3000" dirty="0"/>
              <a:t>Example output: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EADECE-53AD-4F5F-646C-E377F54BC36F}"/>
              </a:ext>
            </a:extLst>
          </p:cNvPr>
          <p:cNvSpPr/>
          <p:nvPr/>
        </p:nvSpPr>
        <p:spPr>
          <a:xfrm>
            <a:off x="1942933" y="5907172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  <a:endParaRPr lang="id-ID" sz="27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55C39E-21D4-8BDA-90C6-215697D0CE60}"/>
              </a:ext>
            </a:extLst>
          </p:cNvPr>
          <p:cNvSpPr/>
          <p:nvPr/>
        </p:nvSpPr>
        <p:spPr>
          <a:xfrm>
            <a:off x="3209063" y="5907170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5</a:t>
            </a:r>
            <a:endParaRPr lang="id-ID" sz="27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E74B3C-A168-E546-2024-0EFFE3905E14}"/>
              </a:ext>
            </a:extLst>
          </p:cNvPr>
          <p:cNvSpPr/>
          <p:nvPr/>
        </p:nvSpPr>
        <p:spPr>
          <a:xfrm>
            <a:off x="4475194" y="5907169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  <a:endParaRPr lang="id-ID" sz="27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08175A-BA40-90CC-317F-D78AC746417A}"/>
              </a:ext>
            </a:extLst>
          </p:cNvPr>
          <p:cNvSpPr/>
          <p:nvPr/>
        </p:nvSpPr>
        <p:spPr>
          <a:xfrm>
            <a:off x="5687480" y="5898881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8</a:t>
            </a:r>
            <a:endParaRPr lang="id-ID" sz="27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C82664-BEAD-53AB-232D-F43BA3670977}"/>
              </a:ext>
            </a:extLst>
          </p:cNvPr>
          <p:cNvSpPr/>
          <p:nvPr/>
        </p:nvSpPr>
        <p:spPr>
          <a:xfrm>
            <a:off x="6953611" y="5898407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7</a:t>
            </a:r>
            <a:endParaRPr lang="id-ID" sz="27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4AE15-B6B8-5F4D-C9EE-4B046B0C6702}"/>
              </a:ext>
            </a:extLst>
          </p:cNvPr>
          <p:cNvSpPr/>
          <p:nvPr/>
        </p:nvSpPr>
        <p:spPr>
          <a:xfrm>
            <a:off x="8165897" y="5898406"/>
            <a:ext cx="828137" cy="8281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6</a:t>
            </a:r>
            <a:endParaRPr lang="id-ID" sz="2700" b="1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DF9F486-6D94-7BE3-473F-F27E9F5B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644221-5353-2F5F-2119-03D40623A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D14FF3-B9BB-39FB-404F-8059E20A0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11015 0.139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15 0.13982 L 0.05052 0.3074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3 0.30741 L -0.01029 0.495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9 0.49537 L 0.05052 0.3074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0.3074 L 0.11328 0.4995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28 0.49954 L 0.05052 0.3074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0.3074 L 0.11015 0.139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-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15 0.13981 L 0.17187 0.3118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87 0.31181 L 0.22539 0.5009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5" grpId="6" animBg="1"/>
      <p:bldP spid="55" grpId="7" animBg="1"/>
      <p:bldP spid="55" grpId="8" animBg="1"/>
      <p:bldP spid="6" grpId="0" animBg="1"/>
      <p:bldP spid="7" grpId="0" animBg="1"/>
      <p:bldP spid="8" grpId="0" animBg="1"/>
      <p:bldP spid="13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79174" y="5423531"/>
            <a:ext cx="3402888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spc="346">
                <a:solidFill>
                  <a:srgbClr val="000000"/>
                </a:solidFill>
                <a:latin typeface="Montserrat Classic"/>
              </a:rPr>
              <a:t>2115101055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22507" y="1436487"/>
            <a:ext cx="10724882" cy="113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400">
                <a:solidFill>
                  <a:srgbClr val="7ED957"/>
                </a:solidFill>
                <a:latin typeface="Roboto Condensed Bold"/>
              </a:rPr>
              <a:t>Anggota Kelompok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80618" y="2497581"/>
            <a:ext cx="1232676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1281">
                <a:solidFill>
                  <a:srgbClr val="000000"/>
                </a:solidFill>
                <a:latin typeface="Roboto Condensed Bold"/>
              </a:rPr>
              <a:t>KELOMPOK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8463" y="4387049"/>
            <a:ext cx="522329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-119">
                <a:solidFill>
                  <a:srgbClr val="000000"/>
                </a:solidFill>
                <a:latin typeface="Montserrat Classic Bold"/>
              </a:rPr>
              <a:t>DAVID  MARIO YOHANES SAMOSIR</a:t>
            </a:r>
            <a:r>
              <a:rPr lang="en-US" sz="2999" spc="-119">
                <a:solidFill>
                  <a:srgbClr val="000000"/>
                </a:solidFill>
                <a:latin typeface="Montserrat Classic"/>
              </a:rPr>
              <a:t>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3504" y="4387049"/>
            <a:ext cx="392099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-119">
                <a:solidFill>
                  <a:srgbClr val="000000"/>
                </a:solidFill>
                <a:latin typeface="Montserrat Classic Bold"/>
              </a:rPr>
              <a:t>KOMANG WIBISANA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41628" y="4348949"/>
            <a:ext cx="522329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-119">
                <a:solidFill>
                  <a:srgbClr val="000000"/>
                </a:solidFill>
                <a:latin typeface="Montserrat Classic Bold"/>
              </a:rPr>
              <a:t>I GEDE RISVA DARMA SENTANA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83504" y="4893306"/>
            <a:ext cx="3402888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spc="346">
                <a:solidFill>
                  <a:srgbClr val="000000"/>
                </a:solidFill>
                <a:latin typeface="Montserrat Classic"/>
              </a:rPr>
              <a:t>2115101063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41628" y="5349074"/>
            <a:ext cx="3402888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spc="346">
                <a:solidFill>
                  <a:srgbClr val="000000"/>
                </a:solidFill>
                <a:latin typeface="Montserrat Classic"/>
              </a:rPr>
              <a:t>2115101066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690092" y="7012053"/>
            <a:ext cx="6752158" cy="489531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506441" y="-2597017"/>
            <a:ext cx="6752158" cy="48953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573904" y="4478252"/>
            <a:ext cx="413622" cy="4136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661365" y="4478252"/>
            <a:ext cx="413622" cy="4136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51966" y="4478252"/>
            <a:ext cx="413622" cy="4136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691044" y="1655972"/>
            <a:ext cx="4905911" cy="717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spc="445" dirty="0">
                <a:solidFill>
                  <a:srgbClr val="000000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27730"/>
            <a:ext cx="16230600" cy="50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spc="316" dirty="0">
                <a:solidFill>
                  <a:srgbClr val="000000"/>
                </a:solidFill>
                <a:latin typeface="Roboto"/>
              </a:rPr>
              <a:t>Trees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merupakan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sebuah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cara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atau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metode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dalam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membuat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sebuah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perhitungan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kelompok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tertentu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, tree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terdiri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dari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root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sebagai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awal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dan leaf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sebagai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akhir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yang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bisa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dimisalkan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sebagai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kepala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keluarga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dan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keturunan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terakhir.Ketika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melihat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sebuah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trees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akan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lebih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mudah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mengerti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karena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bentuk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dan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gambaran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yang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diberi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cukup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simple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penjelasan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yang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tidak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ribet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. Pada tree juga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menerapkan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konsep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algoritma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, array dan linked list,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serta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tree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ini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membentuk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sebuah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graph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tak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berarah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Terdapat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beberapa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metode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perhitungan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trees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yaitu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pada traversal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dimulai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spc="316" dirty="0" err="1">
                <a:solidFill>
                  <a:srgbClr val="000000"/>
                </a:solidFill>
                <a:latin typeface="Roboto"/>
              </a:rPr>
              <a:t>dari</a:t>
            </a:r>
            <a:r>
              <a:rPr lang="en-US" sz="3199" spc="316" dirty="0">
                <a:solidFill>
                  <a:srgbClr val="000000"/>
                </a:solidFill>
                <a:latin typeface="Roboto"/>
              </a:rPr>
              <a:t> pre-order, in-order, post-order.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47648" y="4811712"/>
            <a:ext cx="431815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>
                <a:solidFill>
                  <a:srgbClr val="000000"/>
                </a:solidFill>
                <a:latin typeface="Montserrat Classic"/>
              </a:rPr>
              <a:t>Hello Class, Any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65807" y="4534216"/>
            <a:ext cx="5379720" cy="10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633">
                <a:solidFill>
                  <a:srgbClr val="000000"/>
                </a:solidFill>
                <a:latin typeface="Montserrat Classic Bold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187392" y="7118621"/>
            <a:ext cx="6374783" cy="46217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27364" r="26608"/>
          <a:stretch>
            <a:fillRect/>
          </a:stretch>
        </p:blipFill>
        <p:spPr>
          <a:xfrm>
            <a:off x="10884341" y="1028700"/>
            <a:ext cx="3359264" cy="12412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60018" y="1992378"/>
            <a:ext cx="8211099" cy="84401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0649" y="1992378"/>
            <a:ext cx="5939865" cy="630224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929030" y="-2351722"/>
            <a:ext cx="6374783" cy="46217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36573" y="2014918"/>
            <a:ext cx="6445246" cy="644524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4434" y="1637696"/>
            <a:ext cx="663797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395">
                <a:solidFill>
                  <a:srgbClr val="000000"/>
                </a:solidFill>
                <a:latin typeface="Montserrat Classic Bold"/>
              </a:rPr>
              <a:t>DEFINITION OF TREES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4434" y="2945193"/>
            <a:ext cx="9574953" cy="531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4"/>
              </a:lnSpc>
            </a:pPr>
            <a:r>
              <a:rPr lang="en-US" sz="2774" spc="274">
                <a:solidFill>
                  <a:srgbClr val="000000"/>
                </a:solidFill>
                <a:latin typeface="Montserrat Classic"/>
              </a:rPr>
              <a:t>Tree adalah salah satu jenis struktur data non-linear yang terutama digunakan untuk merepresentasikan data yang mengandung hubungan hierarkis antar elemen.</a:t>
            </a:r>
          </a:p>
          <a:p>
            <a:pPr>
              <a:lnSpc>
                <a:spcPts val="3884"/>
              </a:lnSpc>
            </a:pPr>
            <a:r>
              <a:rPr lang="en-US" sz="2774" spc="274">
                <a:solidFill>
                  <a:srgbClr val="000000"/>
                </a:solidFill>
                <a:latin typeface="Montserrat Classic"/>
              </a:rPr>
              <a:t> </a:t>
            </a:r>
          </a:p>
          <a:p>
            <a:pPr>
              <a:lnSpc>
                <a:spcPts val="3884"/>
              </a:lnSpc>
            </a:pPr>
            <a:r>
              <a:rPr lang="en-US" sz="2774" spc="274">
                <a:solidFill>
                  <a:srgbClr val="000000"/>
                </a:solidFill>
                <a:latin typeface="Montserrat Classic"/>
              </a:rPr>
              <a:t>Pohon (tree) telah digunakan sejak tahun 1857 oleh matematikawan Inggris yang bernama Arthur Cayley untuk menghitung jumlah senyawa kimia.Silsilah keluarga biasanya juga digambarkan pada bentuk pohon.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2735" y="2014918"/>
            <a:ext cx="6273889" cy="62738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711104" y="1920830"/>
            <a:ext cx="5443296" cy="717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spc="445" dirty="0">
                <a:solidFill>
                  <a:srgbClr val="000000"/>
                </a:solidFill>
                <a:latin typeface="Montserrat Classic Bold"/>
              </a:rPr>
              <a:t>FAMILY TREES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87680" y="3128148"/>
            <a:ext cx="8554963" cy="554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>
                <a:solidFill>
                  <a:srgbClr val="000000"/>
                </a:solidFill>
                <a:latin typeface="Montserrat Classic"/>
              </a:rPr>
              <a:t>Gambar disamping (Trees) terdiri dari simpul-simpul (nodes) yang dihubungkan oleh sisi-sisi (edges).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 spc="346">
              <a:solidFill>
                <a:srgbClr val="000000"/>
              </a:solidFill>
              <a:latin typeface="Montserrat Classic"/>
            </a:endParaRP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>
                <a:solidFill>
                  <a:srgbClr val="000000"/>
                </a:solidFill>
                <a:latin typeface="Montserrat Classic"/>
              </a:rPr>
              <a:t>Simpul paling bawah disebut akar (root), dan simpul paling ujung dari pohon disebut daun (leaf).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4909" y="2321694"/>
            <a:ext cx="14802558" cy="558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9"/>
              </a:lnSpc>
              <a:spcBef>
                <a:spcPct val="0"/>
              </a:spcBef>
            </a:pPr>
            <a:r>
              <a:rPr lang="en-US" sz="2870" spc="284">
                <a:solidFill>
                  <a:srgbClr val="000000"/>
                </a:solidFill>
                <a:latin typeface="Montserrat Classic"/>
              </a:rPr>
              <a:t>Pohon (tree) adalah merupakan graf yang tak berarah terhubung yang tidak memuat sirkuit sederhana. Diagram pohon dapat digunakan sebagai alat untuk memecahkan masalah dengan menggambarkan semua alternative pemecahan.</a:t>
            </a:r>
          </a:p>
          <a:p>
            <a:pPr>
              <a:lnSpc>
                <a:spcPts val="4019"/>
              </a:lnSpc>
              <a:spcBef>
                <a:spcPct val="0"/>
              </a:spcBef>
            </a:pPr>
            <a:r>
              <a:rPr lang="en-US" sz="2870" spc="284">
                <a:solidFill>
                  <a:srgbClr val="000000"/>
                </a:solidFill>
                <a:latin typeface="Montserrat Classic"/>
              </a:rPr>
              <a:t>Jadi, dapat disimpulkan bahwa pohon adalah suatu graph yang banyak vertex-nya sama dengan n (n&gt;1), jika :</a:t>
            </a:r>
          </a:p>
          <a:p>
            <a:pPr>
              <a:lnSpc>
                <a:spcPts val="4019"/>
              </a:lnSpc>
              <a:spcBef>
                <a:spcPct val="0"/>
              </a:spcBef>
            </a:pPr>
            <a:endParaRPr lang="en-US" sz="2870" spc="284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4019"/>
              </a:lnSpc>
              <a:spcBef>
                <a:spcPct val="0"/>
              </a:spcBef>
            </a:pPr>
            <a:r>
              <a:rPr lang="en-US" sz="2870" spc="284">
                <a:solidFill>
                  <a:srgbClr val="000000"/>
                </a:solidFill>
                <a:latin typeface="Montserrat Classic"/>
              </a:rPr>
              <a:t>Graph tersebut tidak mempunyai lingkar (cycle free) dan banyaknya rusuk (n-1).</a:t>
            </a:r>
          </a:p>
          <a:p>
            <a:pPr>
              <a:lnSpc>
                <a:spcPts val="4019"/>
              </a:lnSpc>
              <a:spcBef>
                <a:spcPct val="0"/>
              </a:spcBef>
            </a:pPr>
            <a:endParaRPr lang="en-US" sz="2870" spc="284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4019"/>
              </a:lnSpc>
              <a:spcBef>
                <a:spcPct val="0"/>
              </a:spcBef>
            </a:pPr>
            <a:r>
              <a:rPr lang="en-US" sz="2870" spc="284">
                <a:solidFill>
                  <a:srgbClr val="000000"/>
                </a:solidFill>
                <a:latin typeface="Montserrat Classic"/>
              </a:rPr>
              <a:t>Contoh :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84924" y="6869885"/>
            <a:ext cx="7492907" cy="32964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24909" y="1683130"/>
            <a:ext cx="5808464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>
                <a:solidFill>
                  <a:srgbClr val="000000"/>
                </a:solidFill>
                <a:latin typeface="Montserrat Classic Bold"/>
              </a:rPr>
              <a:t>DEFINITION OF TREES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52825" y="8518116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5920" y="2597030"/>
            <a:ext cx="4144714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346">
                <a:solidFill>
                  <a:srgbClr val="000000"/>
                </a:solidFill>
                <a:latin typeface="Montserrat Classic Bold"/>
              </a:rPr>
              <a:t>SIFAT TREES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14107" y="8489541"/>
            <a:ext cx="7059786" cy="47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"/>
              </a:lnSpc>
              <a:spcBef>
                <a:spcPct val="0"/>
              </a:spcBef>
            </a:pPr>
            <a:r>
              <a:rPr lang="en-US" sz="1351" spc="133">
                <a:solidFill>
                  <a:srgbClr val="000000"/>
                </a:solidFill>
                <a:latin typeface="Glacial Indifference Italics"/>
              </a:rPr>
              <a:t>Source : MATEMATIKA DISKRIT POHON (TREE). Definisi Pohon dan Hutan | by Sri Ulfa Faudiah | Medium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5920" y="3691913"/>
            <a:ext cx="16230600" cy="2846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327" lvl="1" indent="-291663" algn="just">
              <a:lnSpc>
                <a:spcPts val="3782"/>
              </a:lnSpc>
              <a:buFont typeface="Arial"/>
              <a:buChar char="•"/>
            </a:pP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Misalkan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G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merupakan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suatu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graf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n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buah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simpul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dan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tepat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n – 1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buah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sisi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.</a:t>
            </a:r>
          </a:p>
          <a:p>
            <a:pPr marL="583327" lvl="1" indent="-291663" algn="just">
              <a:lnSpc>
                <a:spcPts val="3782"/>
              </a:lnSpc>
              <a:buFont typeface="Arial"/>
              <a:buChar char="•"/>
            </a:pPr>
            <a:r>
              <a:rPr lang="en-US" sz="2701" spc="267" dirty="0">
                <a:solidFill>
                  <a:srgbClr val="000000"/>
                </a:solidFill>
                <a:latin typeface="Roboto"/>
              </a:rPr>
              <a:t>Jika G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tidak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mempunyai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sirkuit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maka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G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merupakan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pohon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.</a:t>
            </a:r>
          </a:p>
          <a:p>
            <a:pPr marL="583327" lvl="1" indent="-291663" algn="just">
              <a:lnSpc>
                <a:spcPts val="3782"/>
              </a:lnSpc>
              <a:buFont typeface="Arial"/>
              <a:buChar char="•"/>
            </a:pP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Suatu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pohon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n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buah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simpul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mempunyai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n – 1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buah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sisi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.</a:t>
            </a:r>
          </a:p>
          <a:p>
            <a:pPr marL="583327" lvl="1" indent="-291663" algn="just">
              <a:lnSpc>
                <a:spcPts val="3782"/>
              </a:lnSpc>
              <a:buFont typeface="Arial"/>
              <a:buChar char="•"/>
            </a:pP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Setiap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pasang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simpul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di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dalam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suatu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pohon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terhubung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lintasan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tunggal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.</a:t>
            </a:r>
          </a:p>
          <a:p>
            <a:pPr marL="583327" lvl="1" indent="-291663" algn="just">
              <a:lnSpc>
                <a:spcPts val="3782"/>
              </a:lnSpc>
              <a:buFont typeface="Arial"/>
              <a:buChar char="•"/>
            </a:pP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Misalkan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G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adalah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graf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sederhana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jumlah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simpul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n,jika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G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tidak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mengandung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sirkuit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maka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penambahan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satu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sisi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pada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graf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hanya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akan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membuat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satu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 </a:t>
            </a:r>
            <a:r>
              <a:rPr lang="en-US" sz="2701" spc="267" dirty="0" err="1">
                <a:solidFill>
                  <a:srgbClr val="000000"/>
                </a:solidFill>
                <a:latin typeface="Roboto"/>
              </a:rPr>
              <a:t>sirkuit</a:t>
            </a:r>
            <a:r>
              <a:rPr lang="en-US" sz="2701" spc="267" dirty="0">
                <a:solidFill>
                  <a:srgbClr val="00000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51698" y="8872019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0254" y="1948243"/>
            <a:ext cx="11343240" cy="706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7"/>
              </a:lnSpc>
            </a:pPr>
            <a:r>
              <a:rPr lang="en-US" sz="2883" spc="285">
                <a:solidFill>
                  <a:srgbClr val="000000"/>
                </a:solidFill>
                <a:latin typeface="Roboto"/>
              </a:rPr>
              <a:t>Berikut sifat-sifat Rooted Trees :</a:t>
            </a:r>
          </a:p>
          <a:p>
            <a:pPr marL="622592" lvl="1" indent="-311296">
              <a:lnSpc>
                <a:spcPts val="4037"/>
              </a:lnSpc>
              <a:buFont typeface="Arial"/>
              <a:buChar char="•"/>
            </a:pPr>
            <a:r>
              <a:rPr lang="en-US" sz="2883" spc="285">
                <a:solidFill>
                  <a:srgbClr val="000000"/>
                </a:solidFill>
                <a:latin typeface="Roboto"/>
              </a:rPr>
              <a:t>Jika Pohon mempunyai Simpul sebanyak n, maka banyaknya sisi atau edge adalah (n-1).</a:t>
            </a:r>
          </a:p>
          <a:p>
            <a:pPr marL="622592" lvl="1" indent="-311296">
              <a:lnSpc>
                <a:spcPts val="4037"/>
              </a:lnSpc>
              <a:buFont typeface="Arial"/>
              <a:buChar char="•"/>
            </a:pPr>
            <a:r>
              <a:rPr lang="en-US" sz="2883" spc="285">
                <a:solidFill>
                  <a:srgbClr val="000000"/>
                </a:solidFill>
                <a:latin typeface="Roboto"/>
              </a:rPr>
              <a:t>Mempunyai Simpul Khusus yang disebut Root, jika Simpul tersebut memiliki derajat keluar &gt;= 0, dan derajat masuk = 0.</a:t>
            </a:r>
          </a:p>
          <a:p>
            <a:pPr marL="622592" lvl="1" indent="-311296">
              <a:lnSpc>
                <a:spcPts val="4037"/>
              </a:lnSpc>
              <a:buFont typeface="Arial"/>
              <a:buChar char="•"/>
            </a:pPr>
            <a:r>
              <a:rPr lang="en-US" sz="2883" spc="285">
                <a:solidFill>
                  <a:srgbClr val="000000"/>
                </a:solidFill>
                <a:latin typeface="Roboto"/>
              </a:rPr>
              <a:t>Mempunyai Simpul yang disebut sebagai Daun / Leaf, jika Simpul tersebut berderajat keluar = 0, dan berderajat masuk = 1.</a:t>
            </a:r>
          </a:p>
          <a:p>
            <a:pPr marL="622592" lvl="1" indent="-311296">
              <a:lnSpc>
                <a:spcPts val="4037"/>
              </a:lnSpc>
              <a:buFont typeface="Arial"/>
              <a:buChar char="•"/>
            </a:pPr>
            <a:r>
              <a:rPr lang="en-US" sz="2883" spc="285">
                <a:solidFill>
                  <a:srgbClr val="000000"/>
                </a:solidFill>
                <a:latin typeface="Roboto"/>
              </a:rPr>
              <a:t>Setiap Simpul mempunyai Tingkatan / Level yang dimulai dari Root yang Levelnya = 1 sampai dengan Level ke - n pada daun paling bawah. Simpul yang mempunyai Level sama disebut Bersaudara atau Brother atau Striblings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164431" y="2666693"/>
            <a:ext cx="6144302" cy="58710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0254" y="1143983"/>
            <a:ext cx="6217746" cy="63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395" dirty="0">
                <a:solidFill>
                  <a:srgbClr val="000000"/>
                </a:solidFill>
                <a:latin typeface="Montserrat Classic Bold"/>
              </a:rPr>
              <a:t>ROOTED TREES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51698" y="8872019"/>
            <a:ext cx="3903396" cy="2829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873" y="171173"/>
            <a:ext cx="4144714" cy="857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07602" y="-815045"/>
            <a:ext cx="3903396" cy="2829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0254" y="2907838"/>
            <a:ext cx="11343240" cy="352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7"/>
              </a:lnSpc>
            </a:pPr>
            <a:r>
              <a:rPr lang="en-US" sz="2883" spc="285">
                <a:solidFill>
                  <a:srgbClr val="000000"/>
                </a:solidFill>
                <a:latin typeface="Roboto"/>
              </a:rPr>
              <a:t>•Pohon mempunyai Ketinggian atau Kedalaman atau Height, yang merupakan Level tertinggi</a:t>
            </a:r>
          </a:p>
          <a:p>
            <a:pPr>
              <a:lnSpc>
                <a:spcPts val="4037"/>
              </a:lnSpc>
            </a:pPr>
            <a:r>
              <a:rPr lang="en-US" sz="2883" spc="285">
                <a:solidFill>
                  <a:srgbClr val="000000"/>
                </a:solidFill>
                <a:latin typeface="Roboto"/>
              </a:rPr>
              <a:t>•Pohon mempunyai Weight atau Berat atau Bobot, yang banyaknya daun (leaf) pada Pohon.</a:t>
            </a:r>
          </a:p>
          <a:p>
            <a:pPr>
              <a:lnSpc>
                <a:spcPts val="4037"/>
              </a:lnSpc>
            </a:pPr>
            <a:r>
              <a:rPr lang="en-US" sz="2883" spc="285">
                <a:solidFill>
                  <a:srgbClr val="000000"/>
                </a:solidFill>
                <a:latin typeface="Roboto"/>
              </a:rPr>
              <a:t>•Banyaknya Simpul Maksimum sampai Level N adalah : 2(N)-1</a:t>
            </a:r>
          </a:p>
          <a:p>
            <a:pPr>
              <a:lnSpc>
                <a:spcPts val="4037"/>
              </a:lnSpc>
            </a:pPr>
            <a:endParaRPr lang="en-US" sz="2883" spc="285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64431" y="2666693"/>
            <a:ext cx="6144302" cy="58710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0254" y="1938718"/>
            <a:ext cx="5684346" cy="63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395" dirty="0">
                <a:solidFill>
                  <a:srgbClr val="000000"/>
                </a:solidFill>
                <a:latin typeface="Montserrat Classic Bold"/>
              </a:rPr>
              <a:t>ROOTED TREES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1054</Words>
  <Application>Microsoft Office PowerPoint</Application>
  <PresentationFormat>Custom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Telegraf Bold</vt:lpstr>
      <vt:lpstr>Muli Regular</vt:lpstr>
      <vt:lpstr>Glacial Indifference Italics</vt:lpstr>
      <vt:lpstr>Roboto Condensed Bold</vt:lpstr>
      <vt:lpstr>Montserrat Classic</vt:lpstr>
      <vt:lpstr>Muli Regular Bold Italics</vt:lpstr>
      <vt:lpstr>Bahnschrift SemiBold</vt:lpstr>
      <vt:lpstr>Roboto</vt:lpstr>
      <vt:lpstr>Arial</vt:lpstr>
      <vt:lpstr>Calibri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cp:lastModifiedBy>wibi sana</cp:lastModifiedBy>
  <cp:revision>5</cp:revision>
  <dcterms:created xsi:type="dcterms:W3CDTF">2006-08-16T00:00:00Z</dcterms:created>
  <dcterms:modified xsi:type="dcterms:W3CDTF">2022-12-08T00:55:43Z</dcterms:modified>
  <dc:identifier>DAFUEu7lfWQ</dc:identifier>
</cp:coreProperties>
</file>